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6" r:id="rId3"/>
    <p:sldId id="278" r:id="rId4"/>
    <p:sldId id="283" r:id="rId5"/>
    <p:sldId id="259" r:id="rId6"/>
    <p:sldId id="281" r:id="rId7"/>
    <p:sldId id="275" r:id="rId8"/>
    <p:sldId id="260" r:id="rId9"/>
    <p:sldId id="261" r:id="rId10"/>
    <p:sldId id="264" r:id="rId11"/>
    <p:sldId id="282" r:id="rId12"/>
    <p:sldId id="265" r:id="rId13"/>
    <p:sldId id="273" r:id="rId14"/>
    <p:sldId id="266" r:id="rId15"/>
    <p:sldId id="272" r:id="rId16"/>
    <p:sldId id="277" r:id="rId17"/>
    <p:sldId id="274" r:id="rId18"/>
    <p:sldId id="279" r:id="rId19"/>
    <p:sldId id="280" r:id="rId20"/>
    <p:sldId id="271" r:id="rId21"/>
    <p:sldId id="26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505B46-6CD5-4E1D-9EC5-7DE6A403F3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985" y="442519"/>
            <a:ext cx="9860749" cy="2986481"/>
          </a:xfrm>
        </p:spPr>
        <p:txBody>
          <a:bodyPr/>
          <a:lstStyle/>
          <a:p>
            <a:r>
              <a:rPr lang="fr-FR" b="1" dirty="0"/>
              <a:t>Cérémonie de valorisation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FC615A-8542-4747-8CE9-313E77ED04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>
                <a:solidFill>
                  <a:srgbClr val="002060"/>
                </a:solidFill>
              </a:rPr>
              <a:t>Lycée Nelson Mandela 2025-2026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338AED2-07F3-405A-B552-C160AAC80CD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7" y="105411"/>
            <a:ext cx="7148830" cy="1583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D0B4F5C-5038-4581-B30E-D274BEBCA48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603" y="5852794"/>
            <a:ext cx="2334260" cy="899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27DDB58-6786-4658-A50E-CD5CC5C87C5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9027" y="5852795"/>
            <a:ext cx="904240" cy="899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88A0725-F58B-4E55-9411-57799BE93C7A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" r="5937"/>
          <a:stretch/>
        </p:blipFill>
        <p:spPr bwMode="auto">
          <a:xfrm>
            <a:off x="9560430" y="5863905"/>
            <a:ext cx="1152311" cy="88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669935A-A3FB-4195-861E-1B2E1B1B4C1D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207" y="5857240"/>
            <a:ext cx="107759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4727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F7707D-13B0-48D1-B6F2-E744792EAC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r>
              <a:rPr lang="fr-FR" sz="5300" b="1" dirty="0"/>
              <a:t>CONCOURS LITTÉRAIRES « PLAISIR D’ÉCRIRE »</a:t>
            </a:r>
            <a:br>
              <a:rPr lang="fr-FR" b="1" dirty="0"/>
            </a:br>
            <a:r>
              <a:rPr lang="fr-FR" sz="3100" b="1" dirty="0"/>
              <a:t>Organisé par l’AMOPA 31</a:t>
            </a:r>
            <a:br>
              <a:rPr lang="fr-FR" sz="3100" b="1" dirty="0"/>
            </a:br>
            <a:r>
              <a:rPr lang="fr-FR" sz="3100" b="1" dirty="0"/>
              <a:t>PALMARÈS  2025-2026</a:t>
            </a:r>
            <a:br>
              <a:rPr lang="fr-FR" sz="3000" b="1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0782CF1-2652-4CF9-AEB3-C418834BAE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2200" dirty="0">
                <a:solidFill>
                  <a:srgbClr val="002060"/>
                </a:solidFill>
              </a:rPr>
              <a:t>Prix d’Excellence National pour sa poésie</a:t>
            </a:r>
          </a:p>
          <a:p>
            <a:r>
              <a:rPr lang="fr-FR" sz="2200" dirty="0">
                <a:solidFill>
                  <a:srgbClr val="002060"/>
                </a:solidFill>
              </a:rPr>
              <a:t>et prix du jury pour sa nouvelle : </a:t>
            </a:r>
          </a:p>
          <a:p>
            <a:pPr marL="285750" indent="-285750">
              <a:buFontTx/>
              <a:buChar char="-"/>
            </a:pPr>
            <a:r>
              <a:rPr lang="fr-FR" sz="2200" dirty="0">
                <a:solidFill>
                  <a:srgbClr val="002060"/>
                </a:solidFill>
              </a:rPr>
              <a:t>Emma MOLLA</a:t>
            </a:r>
          </a:p>
          <a:p>
            <a:r>
              <a:rPr lang="fr-FR" sz="2200" dirty="0">
                <a:solidFill>
                  <a:srgbClr val="002060"/>
                </a:solidFill>
              </a:rPr>
              <a:t>(Classe de 1ère de Mme FRINGS) 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61AD1B0-0C5B-4CEF-AC77-7F7DEC4D2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978" y="3709174"/>
            <a:ext cx="5705700" cy="253060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4FB49A8-C1E5-4C09-94D6-E0E470B59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5923" y="1101536"/>
            <a:ext cx="1947810" cy="240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66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concours national de la Résistance et de la Déportation</a:t>
            </a:r>
            <a:br>
              <a:rPr lang="fr-FR" dirty="0"/>
            </a:br>
            <a:r>
              <a:rPr lang="fr-FR" sz="3100" dirty="0"/>
              <a:t>avril 2026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0105" y="3756171"/>
            <a:ext cx="4441461" cy="1947333"/>
          </a:xfrm>
        </p:spPr>
        <p:txBody>
          <a:bodyPr>
            <a:normAutofit fontScale="85000" lnSpcReduction="20000"/>
          </a:bodyPr>
          <a:lstStyle/>
          <a:p>
            <a:r>
              <a:rPr lang="fr-FR" sz="2400" dirty="0">
                <a:solidFill>
                  <a:srgbClr val="002060"/>
                </a:solidFill>
              </a:rPr>
              <a:t>Liste des élèves: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Théo CODOUNIS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Baptiste CORREIA--BEDOUCH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Vince DUCLOS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Noah LEMARECHAL</a:t>
            </a:r>
          </a:p>
          <a:p>
            <a:pPr marL="342900" indent="-342900"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endParaRPr lang="fr-FR" sz="2400" dirty="0">
              <a:solidFill>
                <a:srgbClr val="00206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E1AB6D4-55CD-4C44-A2B2-8F3760F7B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8856" y="1480952"/>
            <a:ext cx="3450780" cy="490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38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F7707D-13B0-48D1-B6F2-E744792EAC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0406035" cy="2971801"/>
          </a:xfrm>
        </p:spPr>
        <p:txBody>
          <a:bodyPr>
            <a:normAutofit fontScale="90000"/>
          </a:bodyPr>
          <a:lstStyle/>
          <a:p>
            <a:br>
              <a:rPr lang="fr-FR" b="1" dirty="0"/>
            </a:br>
            <a:br>
              <a:rPr lang="fr-FR" b="1" dirty="0"/>
            </a:br>
            <a:r>
              <a:rPr lang="fr-FR" sz="5300" b="1" dirty="0"/>
              <a:t>Une COP lycéenne : s’engager, débattre et agir pour le climat</a:t>
            </a:r>
            <a:br>
              <a:rPr lang="fr-FR" b="1" dirty="0"/>
            </a:br>
            <a:r>
              <a:rPr lang="fr-FR" sz="3100" b="1" dirty="0"/>
              <a:t>avril 2026</a:t>
            </a:r>
            <a:br>
              <a:rPr lang="fr-FR" sz="3100" b="1" dirty="0"/>
            </a:br>
            <a:br>
              <a:rPr lang="fr-FR" sz="3000" b="1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0782CF1-2652-4CF9-AEB3-C418834BA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1" y="3207741"/>
            <a:ext cx="6400800" cy="3229761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0000"/>
              </a:lnSpc>
            </a:pPr>
            <a:r>
              <a:rPr lang="fr-FR" sz="4200" dirty="0">
                <a:solidFill>
                  <a:srgbClr val="002060"/>
                </a:solidFill>
              </a:rPr>
              <a:t>Liste des élèves 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4200" dirty="0">
                <a:solidFill>
                  <a:srgbClr val="002060"/>
                </a:solidFill>
              </a:rPr>
              <a:t>Marcel CARLIER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4200" dirty="0">
                <a:solidFill>
                  <a:srgbClr val="002060"/>
                </a:solidFill>
              </a:rPr>
              <a:t>Lucile ARTEIL--COUILLARD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4200" dirty="0">
                <a:solidFill>
                  <a:srgbClr val="002060"/>
                </a:solidFill>
              </a:rPr>
              <a:t>Lucas FRAMMERY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4200" dirty="0">
                <a:solidFill>
                  <a:srgbClr val="002060"/>
                </a:solidFill>
              </a:rPr>
              <a:t>Manon VIRAT 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4200" dirty="0">
                <a:solidFill>
                  <a:srgbClr val="002060"/>
                </a:solidFill>
              </a:rPr>
              <a:t>Zoé CONSTANS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4200" dirty="0">
                <a:solidFill>
                  <a:srgbClr val="002060"/>
                </a:solidFill>
              </a:rPr>
              <a:t>Lia BAYEUX</a:t>
            </a:r>
            <a:br>
              <a:rPr lang="fr-FR" sz="1800" dirty="0">
                <a:solidFill>
                  <a:srgbClr val="002060"/>
                </a:solidFill>
              </a:rPr>
            </a:br>
            <a:br>
              <a:rPr lang="fr-FR" sz="1800" dirty="0">
                <a:solidFill>
                  <a:srgbClr val="002060"/>
                </a:solidFill>
              </a:rPr>
            </a:br>
            <a:endParaRPr lang="fr-FR" sz="1800" dirty="0">
              <a:solidFill>
                <a:srgbClr val="00206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D9A0E2A-7D70-430B-9410-BFCAC0D79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087" y="2357121"/>
            <a:ext cx="6400800" cy="363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27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1" y="685799"/>
            <a:ext cx="9198019" cy="2971801"/>
          </a:xfrm>
        </p:spPr>
        <p:txBody>
          <a:bodyPr>
            <a:normAutofit fontScale="90000"/>
          </a:bodyPr>
          <a:lstStyle/>
          <a:p>
            <a:r>
              <a:rPr lang="fr-FR" sz="5300" b="1" dirty="0"/>
              <a:t>Prix académique d'excellence d'Economie</a:t>
            </a:r>
            <a:br>
              <a:rPr lang="fr-FR" dirty="0"/>
            </a:br>
            <a:r>
              <a:rPr lang="fr-FR" sz="3100" dirty="0"/>
              <a:t>avril 2026</a:t>
            </a:r>
            <a:br>
              <a:rPr lang="fr-FR" sz="3100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829" y="3283613"/>
            <a:ext cx="6400800" cy="288858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fr-FR" sz="2400" dirty="0">
                <a:solidFill>
                  <a:srgbClr val="002060"/>
                </a:solidFill>
              </a:rPr>
              <a:t>2ème académique - Timéo CASTET</a:t>
            </a:r>
            <a:br>
              <a:rPr lang="fr-FR" sz="2400" dirty="0">
                <a:solidFill>
                  <a:srgbClr val="002060"/>
                </a:solidFill>
              </a:rPr>
            </a:br>
            <a:r>
              <a:rPr lang="fr-FR" sz="2400" dirty="0">
                <a:solidFill>
                  <a:srgbClr val="002060"/>
                </a:solidFill>
              </a:rPr>
              <a:t>3ème académique - Coline JOFFRE</a:t>
            </a:r>
          </a:p>
          <a:p>
            <a:pPr>
              <a:lnSpc>
                <a:spcPct val="110000"/>
              </a:lnSpc>
            </a:pPr>
            <a:endParaRPr lang="fr-FR" sz="24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fr-FR" sz="2400" dirty="0">
                <a:solidFill>
                  <a:srgbClr val="002060"/>
                </a:solidFill>
              </a:rPr>
              <a:t>Parmi les15 meilleures de l'académie 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Marylou ORTIS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Chiara RIAZUELO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Pauline ROUMIGUIE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C65DE75-57B9-4998-B6B5-6F47B7490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837" y="2904010"/>
            <a:ext cx="5783008" cy="180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F7707D-13B0-48D1-B6F2-E744792EAC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fr-FR" b="1" dirty="0"/>
            </a:br>
            <a:br>
              <a:rPr lang="fr-FR" b="1" dirty="0"/>
            </a:br>
            <a:br>
              <a:rPr lang="fr-FR" b="1" dirty="0"/>
            </a:br>
            <a:r>
              <a:rPr lang="fr-FR" sz="5300" b="1" dirty="0"/>
              <a:t>Challenge STMG</a:t>
            </a:r>
            <a:br>
              <a:rPr lang="fr-FR" dirty="0"/>
            </a:br>
            <a:r>
              <a:rPr lang="fr-FR" sz="3100" dirty="0"/>
              <a:t>AVRIL 2026</a:t>
            </a:r>
            <a:br>
              <a:rPr lang="fr-FR" sz="3100" dirty="0"/>
            </a:br>
            <a:br>
              <a:rPr lang="fr-FR" b="1" dirty="0"/>
            </a:br>
            <a:br>
              <a:rPr lang="fr-FR" sz="3000" b="1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0782CF1-2652-4CF9-AEB3-C418834BA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4272" y="3429000"/>
            <a:ext cx="6400800" cy="2506599"/>
          </a:xfrm>
        </p:spPr>
        <p:txBody>
          <a:bodyPr>
            <a:normAutofit fontScale="77500" lnSpcReduction="20000"/>
          </a:bodyPr>
          <a:lstStyle/>
          <a:p>
            <a:r>
              <a:rPr lang="fr-FR" sz="2900" dirty="0">
                <a:solidFill>
                  <a:srgbClr val="002060"/>
                </a:solidFill>
              </a:rPr>
              <a:t>2ème prix académique :</a:t>
            </a:r>
          </a:p>
          <a:p>
            <a:pPr marL="342900" indent="-342900">
              <a:buFontTx/>
              <a:buChar char="-"/>
            </a:pPr>
            <a:r>
              <a:rPr lang="fr-FR" sz="2900" dirty="0">
                <a:solidFill>
                  <a:srgbClr val="002060"/>
                </a:solidFill>
              </a:rPr>
              <a:t>Marylou ORTIS</a:t>
            </a:r>
          </a:p>
          <a:p>
            <a:pPr marL="342900" indent="-342900">
              <a:buFontTx/>
              <a:buChar char="-"/>
            </a:pPr>
            <a:r>
              <a:rPr lang="fr-FR" sz="2900" dirty="0">
                <a:solidFill>
                  <a:srgbClr val="002060"/>
                </a:solidFill>
              </a:rPr>
              <a:t>Ainhoa VAUTHER--ALVAREZ</a:t>
            </a:r>
          </a:p>
          <a:p>
            <a:pPr marL="342900" indent="-342900">
              <a:buFontTx/>
              <a:buChar char="-"/>
            </a:pPr>
            <a:r>
              <a:rPr lang="fr-FR" sz="2900" dirty="0">
                <a:solidFill>
                  <a:srgbClr val="002060"/>
                </a:solidFill>
              </a:rPr>
              <a:t>Timéo CASTET </a:t>
            </a:r>
          </a:p>
          <a:p>
            <a:pPr marL="342900" indent="-342900">
              <a:buFontTx/>
              <a:buChar char="-"/>
            </a:pPr>
            <a:r>
              <a:rPr lang="fr-FR" sz="2900">
                <a:solidFill>
                  <a:srgbClr val="002060"/>
                </a:solidFill>
              </a:rPr>
              <a:t>Chloé </a:t>
            </a:r>
            <a:r>
              <a:rPr lang="fr-FR" sz="2900" dirty="0">
                <a:solidFill>
                  <a:srgbClr val="002060"/>
                </a:solidFill>
              </a:rPr>
              <a:t>GACON</a:t>
            </a:r>
            <a:br>
              <a:rPr lang="fr-FR" sz="1400" dirty="0">
                <a:solidFill>
                  <a:srgbClr val="002060"/>
                </a:solidFill>
              </a:rPr>
            </a:br>
            <a:br>
              <a:rPr lang="fr-FR" sz="1400" dirty="0">
                <a:solidFill>
                  <a:srgbClr val="002060"/>
                </a:solidFill>
              </a:rPr>
            </a:br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44AB5B1-BAFC-4FE6-80E2-BF34123B9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68125">
            <a:off x="8612444" y="2046267"/>
            <a:ext cx="3596747" cy="489879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52D4E61-AAE8-4DA0-8147-B420E66B82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61" t="7538"/>
          <a:stretch/>
        </p:blipFill>
        <p:spPr>
          <a:xfrm rot="20827307">
            <a:off x="6470050" y="-108667"/>
            <a:ext cx="4321673" cy="384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68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5300" b="1" dirty="0"/>
              <a:t>Concours « Nous, jeunes européens »</a:t>
            </a:r>
            <a:br>
              <a:rPr lang="fr-FR" sz="5300" b="1" dirty="0"/>
            </a:br>
            <a:r>
              <a:rPr lang="fr-FR" sz="3100" b="1" dirty="0"/>
              <a:t>AMOPA 31</a:t>
            </a:r>
            <a:br>
              <a:rPr lang="fr-FR" dirty="0"/>
            </a:br>
            <a:r>
              <a:rPr lang="fr-FR" sz="3100" dirty="0"/>
              <a:t>avril 2026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1717" y="3185720"/>
            <a:ext cx="4441461" cy="194733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fr-FR" sz="8000" dirty="0">
                <a:solidFill>
                  <a:srgbClr val="002060"/>
                </a:solidFill>
              </a:rPr>
              <a:t>1er prix en Anglais 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8000" dirty="0">
                <a:solidFill>
                  <a:srgbClr val="002060"/>
                </a:solidFill>
              </a:rPr>
              <a:t>Margaux LANGLET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80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fr-FR" sz="8000" dirty="0">
                <a:solidFill>
                  <a:srgbClr val="002060"/>
                </a:solidFill>
              </a:rPr>
              <a:t>2ème prix en Espagnol 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8000" dirty="0">
                <a:solidFill>
                  <a:srgbClr val="002060"/>
                </a:solidFill>
              </a:rPr>
              <a:t>Emma MOLLA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68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fr-FR" sz="8000" dirty="0">
                <a:solidFill>
                  <a:srgbClr val="002060"/>
                </a:solidFill>
              </a:rPr>
              <a:t>3ème prix en Espagnol 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8000" dirty="0">
                <a:solidFill>
                  <a:srgbClr val="002060"/>
                </a:solidFill>
              </a:rPr>
              <a:t>Naël ZOUITINE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069FA2E-B5AE-4D96-8329-6446F9AE6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7796" y="1425349"/>
            <a:ext cx="2876951" cy="489653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8152BEF-AFE7-434C-9BBD-35D451F8A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69674">
            <a:off x="10277668" y="610911"/>
            <a:ext cx="1947810" cy="240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785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1" y="685799"/>
            <a:ext cx="9365800" cy="2971801"/>
          </a:xfrm>
        </p:spPr>
        <p:txBody>
          <a:bodyPr>
            <a:normAutofit fontScale="90000"/>
          </a:bodyPr>
          <a:lstStyle/>
          <a:p>
            <a:r>
              <a:rPr lang="fr-FR" sz="5300" b="1" dirty="0"/>
              <a:t>Concours « </a:t>
            </a:r>
            <a:r>
              <a:rPr lang="en-US" sz="5300" b="1" dirty="0"/>
              <a:t>We Young Europeans Speech Contest” </a:t>
            </a:r>
            <a:r>
              <a:rPr lang="fr-FR" sz="3100" b="1" dirty="0"/>
              <a:t>AMOPA 31</a:t>
            </a:r>
            <a:br>
              <a:rPr lang="fr-FR" dirty="0"/>
            </a:br>
            <a:r>
              <a:rPr lang="fr-FR" sz="3100" dirty="0"/>
              <a:t>avril 2026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5272" y="3657600"/>
            <a:ext cx="4589146" cy="25146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Gagnante 1</a:t>
            </a:r>
            <a:r>
              <a:rPr lang="fr-FR" sz="2000" baseline="30000" dirty="0">
                <a:solidFill>
                  <a:srgbClr val="002060"/>
                </a:solidFill>
              </a:rPr>
              <a:t>er</a:t>
            </a:r>
            <a:r>
              <a:rPr lang="fr-FR" sz="2000" dirty="0">
                <a:solidFill>
                  <a:srgbClr val="002060"/>
                </a:solidFill>
              </a:rPr>
              <a:t> prix départemental :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2000" dirty="0">
                <a:solidFill>
                  <a:srgbClr val="002060"/>
                </a:solidFill>
              </a:rPr>
              <a:t>Margaux LANGLET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fr-FR" sz="20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Participante : 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2000" dirty="0">
                <a:solidFill>
                  <a:srgbClr val="002060"/>
                </a:solidFill>
              </a:rPr>
              <a:t>Louane DIU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F997B45-8766-4105-8FF7-7A9924909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995" y="2624753"/>
            <a:ext cx="3000794" cy="370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681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5300" b="1" dirty="0"/>
              <a:t>Concours « OUVRE TA BOITE »</a:t>
            </a:r>
            <a:br>
              <a:rPr lang="fr-FR" dirty="0"/>
            </a:br>
            <a:r>
              <a:rPr lang="fr-FR" sz="3100" dirty="0"/>
              <a:t>avril 2026</a:t>
            </a:r>
            <a:br>
              <a:rPr lang="fr-FR" sz="3100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7715" y="2708702"/>
            <a:ext cx="4516853" cy="3904451"/>
          </a:xfrm>
        </p:spPr>
        <p:txBody>
          <a:bodyPr>
            <a:normAutofit fontScale="55000" lnSpcReduction="20000"/>
          </a:bodyPr>
          <a:lstStyle/>
          <a:p>
            <a:r>
              <a:rPr lang="fr-FR" sz="3600" dirty="0">
                <a:solidFill>
                  <a:srgbClr val="002060"/>
                </a:solidFill>
              </a:rPr>
              <a:t>L'équipe 1STMG 1 : 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3600" dirty="0">
                <a:solidFill>
                  <a:srgbClr val="002060"/>
                </a:solidFill>
              </a:rPr>
              <a:t>Ines VIGNEAU DE AZEVEDO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3600" dirty="0">
                <a:solidFill>
                  <a:srgbClr val="002060"/>
                </a:solidFill>
              </a:rPr>
              <a:t>Ines ELARICH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3600" dirty="0">
                <a:solidFill>
                  <a:srgbClr val="002060"/>
                </a:solidFill>
              </a:rPr>
              <a:t>Manar BELKHOUKH ABOUELHAYAT</a:t>
            </a:r>
          </a:p>
          <a:p>
            <a:pPr>
              <a:lnSpc>
                <a:spcPct val="90000"/>
              </a:lnSpc>
            </a:pPr>
            <a:endParaRPr lang="fr-FR" sz="36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fr-FR" sz="3600" dirty="0">
                <a:solidFill>
                  <a:srgbClr val="002060"/>
                </a:solidFill>
              </a:rPr>
              <a:t>L'équipe 1STMG 2 : 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3600" dirty="0">
                <a:solidFill>
                  <a:srgbClr val="002060"/>
                </a:solidFill>
              </a:rPr>
              <a:t>Léa HERAUD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3600" dirty="0">
                <a:solidFill>
                  <a:srgbClr val="002060"/>
                </a:solidFill>
              </a:rPr>
              <a:t>Julia NADJAR--SORIANO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3600" dirty="0">
                <a:solidFill>
                  <a:srgbClr val="002060"/>
                </a:solidFill>
              </a:rPr>
              <a:t>Joachim PENCHENAT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3600" dirty="0">
                <a:solidFill>
                  <a:srgbClr val="002060"/>
                </a:solidFill>
              </a:rPr>
              <a:t>Maëlys KILLIAN 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fr-FR" sz="48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fr-FR" sz="4800" dirty="0">
              <a:solidFill>
                <a:srgbClr val="002060"/>
              </a:solidFill>
            </a:endParaRPr>
          </a:p>
          <a:p>
            <a:endParaRPr lang="fr-FR" sz="2400" b="1" dirty="0">
              <a:solidFill>
                <a:srgbClr val="00206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9994402-1347-442A-BC2E-B95B87B27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93712">
            <a:off x="8198256" y="3294537"/>
            <a:ext cx="5091757" cy="28577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D89682F-B61B-462E-991C-391F13506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38856">
            <a:off x="4508942" y="2234449"/>
            <a:ext cx="4166794" cy="410712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4C56C72-852D-4EE9-A752-8818DC59F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61512">
            <a:off x="6248323" y="1220101"/>
            <a:ext cx="4197455" cy="307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162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5300" b="1" dirty="0"/>
              <a:t>Cérémonie du 8 mai à Pibrac</a:t>
            </a:r>
            <a:br>
              <a:rPr lang="fr-FR" dirty="0"/>
            </a:br>
            <a:r>
              <a:rPr lang="fr-FR" sz="3100" dirty="0"/>
              <a:t>mai 2026</a:t>
            </a:r>
            <a:br>
              <a:rPr lang="fr-FR" sz="3100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6607" y="3571613"/>
            <a:ext cx="4441461" cy="209095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400" dirty="0">
                <a:solidFill>
                  <a:srgbClr val="002060"/>
                </a:solidFill>
              </a:rPr>
              <a:t>Liste des élèves :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Tristan SIROIT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Giovanni RICCIO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endParaRPr lang="fr-FR" sz="2400" dirty="0">
              <a:solidFill>
                <a:srgbClr val="00206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00208ED-3F89-4A5E-982E-E4B93C765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441" y="1675222"/>
            <a:ext cx="3189585" cy="458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569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5300" b="1" dirty="0"/>
              <a:t>Cérémonie du 10 mai à Toulouse</a:t>
            </a:r>
            <a:br>
              <a:rPr lang="fr-FR" dirty="0"/>
            </a:br>
            <a:r>
              <a:rPr lang="fr-FR" sz="3100" dirty="0"/>
              <a:t>mai 2026</a:t>
            </a:r>
            <a:br>
              <a:rPr lang="fr-FR" sz="3100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095" y="2583810"/>
            <a:ext cx="5288750" cy="405188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fr-FR" sz="2200" dirty="0">
                <a:solidFill>
                  <a:srgbClr val="002060"/>
                </a:solidFill>
              </a:rPr>
              <a:t>Liste des élèves :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2200" dirty="0">
                <a:solidFill>
                  <a:srgbClr val="002060"/>
                </a:solidFill>
              </a:rPr>
              <a:t>de T05 : Lia BAYEUX, Emma DUMONT, Bilal HAMMOUCHE, Rémy KHAMBOUNHAVANG, Lana DEL PUERTO, Thomas FOUCAUD, Romy POUJADES, Lisa FURLAN, Léo GUILHERM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2200" dirty="0">
                <a:solidFill>
                  <a:srgbClr val="002060"/>
                </a:solidFill>
              </a:rPr>
              <a:t>de T07 : Charles EDIAR, Giovanni RICCIO, Pauline DE LA FOREST, Simon THERY PAVAN, Nina PANIERI, Hugo PINAUD, Matthew DECHAMPS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2200" dirty="0">
                <a:solidFill>
                  <a:srgbClr val="002060"/>
                </a:solidFill>
              </a:rPr>
              <a:t>de 106 : Charlie MURA, Ana RODRIGUEZ, </a:t>
            </a:r>
            <a:r>
              <a:rPr lang="fr-FR" sz="2200" dirty="0" err="1">
                <a:solidFill>
                  <a:srgbClr val="002060"/>
                </a:solidFill>
              </a:rPr>
              <a:t>Éléa</a:t>
            </a:r>
            <a:r>
              <a:rPr lang="fr-FR" sz="2200" dirty="0">
                <a:solidFill>
                  <a:srgbClr val="002060"/>
                </a:solidFill>
              </a:rPr>
              <a:t> PARENT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fr-FR" sz="2200" dirty="0">
                <a:solidFill>
                  <a:srgbClr val="002060"/>
                </a:solidFill>
              </a:rPr>
              <a:t>de 104 : Maeva BOUF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endParaRPr lang="fr-FR" sz="24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endParaRPr lang="fr-FR" sz="2400" dirty="0">
              <a:solidFill>
                <a:srgbClr val="00206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2EA534F-05C0-4D99-91F0-28671AE02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845" y="2346780"/>
            <a:ext cx="6179802" cy="428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42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657" y="457199"/>
            <a:ext cx="8001000" cy="2971801"/>
          </a:xfrm>
        </p:spPr>
        <p:txBody>
          <a:bodyPr>
            <a:normAutofit/>
          </a:bodyPr>
          <a:lstStyle/>
          <a:p>
            <a:r>
              <a:rPr lang="fr-FR" b="1" dirty="0"/>
              <a:t>Concours Européen : </a:t>
            </a:r>
            <a:r>
              <a:rPr lang="fr-FR" b="1" dirty="0" err="1"/>
              <a:t>Juvenes</a:t>
            </a:r>
            <a:r>
              <a:rPr lang="fr-FR" b="1" dirty="0"/>
              <a:t> </a:t>
            </a:r>
            <a:r>
              <a:rPr lang="fr-FR" b="1" dirty="0" err="1"/>
              <a:t>Translatores</a:t>
            </a:r>
            <a:br>
              <a:rPr lang="fr-FR" dirty="0"/>
            </a:br>
            <a:r>
              <a:rPr lang="fr-FR" sz="3100" dirty="0"/>
              <a:t>de septembre 2025 à avril 2026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5272" y="3429000"/>
            <a:ext cx="4441461" cy="2743201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r>
              <a:rPr lang="fr-FR" sz="2400" dirty="0">
                <a:solidFill>
                  <a:srgbClr val="002060"/>
                </a:solidFill>
              </a:rPr>
              <a:t>Liste des élèves :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Liam BOSSAY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Olivia MALHERBE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Nina PANERI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Simon THERY PAVAN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Manon VIRAT</a:t>
            </a: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CD5B53D-AA56-4541-8D57-EBA401F58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638" y="4200287"/>
            <a:ext cx="4639358" cy="259110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4C27E4E-51C8-49F6-B051-8F60E09E5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5269" y="2719811"/>
            <a:ext cx="4441461" cy="256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4873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1" y="685799"/>
            <a:ext cx="8786959" cy="2971801"/>
          </a:xfrm>
        </p:spPr>
        <p:txBody>
          <a:bodyPr>
            <a:normAutofit fontScale="90000"/>
          </a:bodyPr>
          <a:lstStyle/>
          <a:p>
            <a:r>
              <a:rPr lang="fr-FR" sz="5300" b="1" dirty="0"/>
              <a:t>Olympiades INTERNATIONALES DE PHYSIQUE</a:t>
            </a:r>
            <a:br>
              <a:rPr lang="fr-FR" dirty="0"/>
            </a:br>
            <a:r>
              <a:rPr lang="fr-FR" sz="3100" dirty="0"/>
              <a:t>session 2026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758268"/>
            <a:ext cx="6001814" cy="241393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fr-FR" sz="2600" dirty="0">
                <a:solidFill>
                  <a:srgbClr val="002060"/>
                </a:solidFill>
              </a:rPr>
              <a:t>Présélectionné aux épreuves expérimentales: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2600" dirty="0">
                <a:solidFill>
                  <a:srgbClr val="002060"/>
                </a:solidFill>
              </a:rPr>
              <a:t>Giovanni RICCIO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6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fr-FR" sz="2600" dirty="0">
                <a:solidFill>
                  <a:srgbClr val="002060"/>
                </a:solidFill>
              </a:rPr>
              <a:t>Mention très honorable 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2600" dirty="0">
                <a:solidFill>
                  <a:srgbClr val="002060"/>
                </a:solidFill>
              </a:rPr>
              <a:t>Clément THÉVENIN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6CECB58-87F4-41EE-8864-CB2D691F5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231" y="2772688"/>
            <a:ext cx="5565458" cy="272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23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5300" b="1" dirty="0"/>
              <a:t>Olympiades mathématiques</a:t>
            </a:r>
            <a:br>
              <a:rPr lang="fr-FR" dirty="0"/>
            </a:br>
            <a:r>
              <a:rPr lang="fr-FR" sz="3100" dirty="0"/>
              <a:t>mars 2026</a:t>
            </a:r>
            <a:br>
              <a:rPr lang="fr-FR" sz="2800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fr-FR" sz="2400" dirty="0">
                <a:solidFill>
                  <a:srgbClr val="002060"/>
                </a:solidFill>
              </a:rPr>
              <a:t>14</a:t>
            </a:r>
            <a:r>
              <a:rPr lang="fr-FR" sz="2400" baseline="30000" dirty="0">
                <a:solidFill>
                  <a:srgbClr val="002060"/>
                </a:solidFill>
              </a:rPr>
              <a:t>ème</a:t>
            </a:r>
            <a:r>
              <a:rPr lang="fr-FR" sz="2400" dirty="0">
                <a:solidFill>
                  <a:srgbClr val="002060"/>
                </a:solidFill>
              </a:rPr>
              <a:t> place académique 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Clémence CHEVREL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99A9499-50C7-40B8-91D2-41B636BB3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813" y="2794789"/>
            <a:ext cx="5854798" cy="184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95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657" y="457199"/>
            <a:ext cx="8001000" cy="2971801"/>
          </a:xfrm>
        </p:spPr>
        <p:txBody>
          <a:bodyPr>
            <a:normAutofit/>
          </a:bodyPr>
          <a:lstStyle/>
          <a:p>
            <a:r>
              <a:rPr lang="fr-FR" b="1" dirty="0"/>
              <a:t>Club Nelson </a:t>
            </a:r>
            <a:r>
              <a:rPr lang="fr-FR" b="1" dirty="0" err="1"/>
              <a:t>MUNdela</a:t>
            </a:r>
            <a:r>
              <a:rPr lang="fr-FR" b="1" dirty="0"/>
              <a:t> BOARD</a:t>
            </a:r>
            <a:br>
              <a:rPr lang="fr-FR" dirty="0"/>
            </a:br>
            <a:r>
              <a:rPr lang="fr-FR" sz="3100" dirty="0"/>
              <a:t>de septembre 2025 à avril 2026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5272" y="3429000"/>
            <a:ext cx="4441461" cy="2743201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r>
              <a:rPr lang="fr-FR" sz="2400" dirty="0">
                <a:solidFill>
                  <a:srgbClr val="002060"/>
                </a:solidFill>
              </a:rPr>
              <a:t>Liste des élèves :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Clarisse BOUF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Gabriel DEFRANCE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Lisa FURLAN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2060"/>
                </a:solidFill>
              </a:rPr>
              <a:t>Alix NONES</a:t>
            </a: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6775287-E8D9-4761-996F-B11EF5BBA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161" y="1545802"/>
            <a:ext cx="4277593" cy="297180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E0F8EFD-FCED-4F75-A4A0-A1025F54A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558" y="4026874"/>
            <a:ext cx="5184396" cy="265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5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657" y="457199"/>
            <a:ext cx="8001000" cy="2971801"/>
          </a:xfrm>
        </p:spPr>
        <p:txBody>
          <a:bodyPr>
            <a:normAutofit/>
          </a:bodyPr>
          <a:lstStyle/>
          <a:p>
            <a:r>
              <a:rPr lang="fr-FR" b="1" dirty="0"/>
              <a:t>Atelier théâtre</a:t>
            </a:r>
            <a:br>
              <a:rPr lang="fr-FR" dirty="0"/>
            </a:br>
            <a:r>
              <a:rPr lang="fr-FR" sz="3100" dirty="0"/>
              <a:t>de septembre 2025 à avril 2026</a:t>
            </a:r>
            <a:br>
              <a:rPr lang="fr-FR" sz="3100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0368" y="2483141"/>
            <a:ext cx="3376059" cy="3640124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r>
              <a:rPr lang="fr-FR" sz="7200" dirty="0">
                <a:solidFill>
                  <a:srgbClr val="002060"/>
                </a:solidFill>
              </a:rPr>
              <a:t>Liste des élèves :</a:t>
            </a:r>
          </a:p>
          <a:p>
            <a:pPr marL="342900" indent="-342900">
              <a:buFontTx/>
              <a:buChar char="-"/>
            </a:pPr>
            <a:r>
              <a:rPr lang="en-US" sz="7200" dirty="0">
                <a:solidFill>
                  <a:srgbClr val="002060"/>
                </a:solidFill>
              </a:rPr>
              <a:t>Lisa JEBRANE</a:t>
            </a:r>
          </a:p>
          <a:p>
            <a:pPr marL="342900" indent="-342900">
              <a:buFontTx/>
              <a:buChar char="-"/>
            </a:pPr>
            <a:r>
              <a:rPr lang="en-US" sz="7200" dirty="0">
                <a:solidFill>
                  <a:srgbClr val="002060"/>
                </a:solidFill>
              </a:rPr>
              <a:t>Perrine JOBIN</a:t>
            </a:r>
          </a:p>
          <a:p>
            <a:pPr marL="342900" indent="-342900">
              <a:buFontTx/>
              <a:buChar char="-"/>
            </a:pPr>
            <a:r>
              <a:rPr lang="en-US" sz="7200" dirty="0" err="1">
                <a:solidFill>
                  <a:srgbClr val="002060"/>
                </a:solidFill>
              </a:rPr>
              <a:t>Lysie</a:t>
            </a:r>
            <a:r>
              <a:rPr lang="en-US" sz="7200" dirty="0">
                <a:solidFill>
                  <a:srgbClr val="002060"/>
                </a:solidFill>
              </a:rPr>
              <a:t> LAGEDAMOND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Juliette LECLERC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Claire TOMCZAK—BOUNAIX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Maé VERGNE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Emmanuel DE PARDIEU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Margaux DROUILHET-PEYRE</a:t>
            </a:r>
          </a:p>
          <a:p>
            <a:endParaRPr lang="fr-FR" dirty="0"/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D014AC36-F31C-4DC6-8D25-060470B78B99}"/>
              </a:ext>
            </a:extLst>
          </p:cNvPr>
          <p:cNvSpPr txBox="1">
            <a:spLocks/>
          </p:cNvSpPr>
          <p:nvPr/>
        </p:nvSpPr>
        <p:spPr>
          <a:xfrm>
            <a:off x="3347207" y="2579265"/>
            <a:ext cx="2835481" cy="344787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Manon GRUZELLE GRINFELD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Morgane NICOD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Simon PINAUD</a:t>
            </a:r>
          </a:p>
          <a:p>
            <a:pPr marL="342900" indent="-342900">
              <a:buFontTx/>
              <a:buChar char="-"/>
            </a:pPr>
            <a:r>
              <a:rPr lang="fr-FR" sz="7200" dirty="0" err="1">
                <a:solidFill>
                  <a:srgbClr val="002060"/>
                </a:solidFill>
              </a:rPr>
              <a:t>Aïnhoa</a:t>
            </a:r>
            <a:r>
              <a:rPr lang="fr-FR" sz="7200" dirty="0">
                <a:solidFill>
                  <a:srgbClr val="002060"/>
                </a:solidFill>
              </a:rPr>
              <a:t> SAINT AROMAN RAMIREZ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Zoé ROQUES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Clara SAURIAC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Roxane SONNETTE</a:t>
            </a:r>
          </a:p>
          <a:p>
            <a:pPr marL="342900" indent="-342900">
              <a:buFontTx/>
              <a:buChar char="-"/>
            </a:pPr>
            <a:r>
              <a:rPr lang="fr-FR" sz="7200" dirty="0">
                <a:solidFill>
                  <a:srgbClr val="002060"/>
                </a:solidFill>
              </a:rPr>
              <a:t>Alexis GRUBO</a:t>
            </a:r>
            <a:r>
              <a:rPr lang="fr-FR" sz="7200" dirty="0"/>
              <a:t>--</a:t>
            </a:r>
            <a:r>
              <a:rPr lang="fr-FR" sz="7200" dirty="0">
                <a:solidFill>
                  <a:srgbClr val="002060"/>
                </a:solidFill>
              </a:rPr>
              <a:t>SIRANGON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6CD7665-6253-4D68-BEE8-11F1EE302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4912">
            <a:off x="6540701" y="1842141"/>
            <a:ext cx="5758914" cy="407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78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72AC-0987-4D11-B34B-212C6F5E02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8377" y="496164"/>
            <a:ext cx="8001000" cy="2971801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Cross</a:t>
            </a:r>
            <a:br>
              <a:rPr lang="fr-FR" dirty="0"/>
            </a:br>
            <a:r>
              <a:rPr lang="fr-FR" sz="2500" b="1" dirty="0"/>
              <a:t>novembre 2025</a:t>
            </a:r>
            <a:br>
              <a:rPr lang="fr-FR" sz="2500" b="1" dirty="0"/>
            </a:br>
            <a:r>
              <a:rPr lang="fr-FR" sz="2500" b="1" dirty="0"/>
              <a:t>décembre 2025</a:t>
            </a:r>
            <a:br>
              <a:rPr lang="fr-FR" sz="2500" b="1" dirty="0"/>
            </a:br>
            <a:r>
              <a:rPr lang="fr-FR" sz="2500" b="1" dirty="0"/>
              <a:t>février 2026</a:t>
            </a:r>
            <a:br>
              <a:rPr lang="fr-FR" sz="2500" b="1" dirty="0"/>
            </a:br>
            <a:r>
              <a:rPr lang="fr-FR" sz="4000" b="1" dirty="0"/>
              <a:t>RAID ET COURSE </a:t>
            </a:r>
            <a:br>
              <a:rPr lang="fr-FR" sz="4000" b="1" dirty="0"/>
            </a:br>
            <a:r>
              <a:rPr lang="fr-FR" sz="4000" b="1" dirty="0"/>
              <a:t>D’ORIENTATION</a:t>
            </a:r>
            <a:br>
              <a:rPr lang="fr-FR" sz="4000" dirty="0"/>
            </a:br>
            <a:r>
              <a:rPr lang="fr-FR" sz="2600" b="1" dirty="0"/>
              <a:t>Février 2026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C838660-8EA7-477E-97BF-2D6C54445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994" y="3429000"/>
            <a:ext cx="2545918" cy="323255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fr-FR" sz="1800" dirty="0">
                <a:solidFill>
                  <a:srgbClr val="002060"/>
                </a:solidFill>
              </a:rPr>
              <a:t>Liste des élèves :</a:t>
            </a:r>
          </a:p>
          <a:p>
            <a:pPr marL="342900" indent="-342900">
              <a:buFontTx/>
              <a:buChar char="-"/>
            </a:pPr>
            <a:r>
              <a:rPr lang="fr-FR" sz="1800" dirty="0">
                <a:solidFill>
                  <a:srgbClr val="002060"/>
                </a:solidFill>
              </a:rPr>
              <a:t>Juliette BONNEFOUS</a:t>
            </a:r>
          </a:p>
          <a:p>
            <a:pPr marL="342900" indent="-342900">
              <a:buFontTx/>
              <a:buChar char="-"/>
            </a:pPr>
            <a:r>
              <a:rPr lang="fr-FR" sz="1800" dirty="0" err="1">
                <a:solidFill>
                  <a:srgbClr val="002060"/>
                </a:solidFill>
              </a:rPr>
              <a:t>Awen</a:t>
            </a:r>
            <a:r>
              <a:rPr lang="fr-FR" sz="1800" dirty="0">
                <a:solidFill>
                  <a:srgbClr val="002060"/>
                </a:solidFill>
              </a:rPr>
              <a:t> CARO</a:t>
            </a:r>
          </a:p>
          <a:p>
            <a:pPr marL="342900" indent="-342900">
              <a:buFontTx/>
              <a:buChar char="-"/>
            </a:pPr>
            <a:r>
              <a:rPr lang="fr-FR" sz="1800" dirty="0">
                <a:solidFill>
                  <a:srgbClr val="002060"/>
                </a:solidFill>
              </a:rPr>
              <a:t>Emilien ESTINGOY</a:t>
            </a:r>
          </a:p>
          <a:p>
            <a:pPr marL="342900" indent="-342900">
              <a:buFontTx/>
              <a:buChar char="-"/>
            </a:pPr>
            <a:r>
              <a:rPr lang="fr-FR" sz="1800" dirty="0">
                <a:solidFill>
                  <a:srgbClr val="002060"/>
                </a:solidFill>
              </a:rPr>
              <a:t>Eugénie ESTINGOY</a:t>
            </a:r>
          </a:p>
          <a:p>
            <a:pPr marL="342900" indent="-342900">
              <a:buFontTx/>
              <a:buChar char="-"/>
            </a:pPr>
            <a:r>
              <a:rPr lang="fr-FR" sz="1800" dirty="0">
                <a:solidFill>
                  <a:srgbClr val="002060"/>
                </a:solidFill>
              </a:rPr>
              <a:t>Thibault LAMBERT</a:t>
            </a:r>
          </a:p>
          <a:p>
            <a:pPr marL="342900" indent="-342900">
              <a:buFontTx/>
              <a:buChar char="-"/>
            </a:pPr>
            <a:r>
              <a:rPr lang="fr-FR" sz="1800" dirty="0">
                <a:solidFill>
                  <a:srgbClr val="002060"/>
                </a:solidFill>
              </a:rPr>
              <a:t>Lisa TESSIER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36FFFE0-A0BA-4297-8CBE-AD36AD2F7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9152">
            <a:off x="6104389" y="2999282"/>
            <a:ext cx="6040797" cy="37937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BF847C3-ECC5-4C7D-9C2B-10EDCCB88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05046">
            <a:off x="4899224" y="-580875"/>
            <a:ext cx="5277587" cy="4410691"/>
          </a:xfrm>
          <a:prstGeom prst="rect">
            <a:avLst/>
          </a:prstGeom>
        </p:spPr>
      </p:pic>
      <p:sp>
        <p:nvSpPr>
          <p:cNvPr id="6" name="Sous-titre 2">
            <a:extLst>
              <a:ext uri="{FF2B5EF4-FFF2-40B4-BE49-F238E27FC236}">
                <a16:creationId xmlns:a16="http://schemas.microsoft.com/office/drawing/2014/main" id="{8D53583A-469E-458F-9932-A5823206CC16}"/>
              </a:ext>
            </a:extLst>
          </p:cNvPr>
          <p:cNvSpPr txBox="1">
            <a:spLocks/>
          </p:cNvSpPr>
          <p:nvPr/>
        </p:nvSpPr>
        <p:spPr>
          <a:xfrm>
            <a:off x="3124322" y="3482023"/>
            <a:ext cx="2545918" cy="28798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Tx/>
              <a:buChar char="-"/>
            </a:pPr>
            <a:endParaRPr lang="fr-FR" sz="3500" dirty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2600" dirty="0">
                <a:solidFill>
                  <a:srgbClr val="002060"/>
                </a:solidFill>
              </a:rPr>
              <a:t>Nolan BENNEHARD</a:t>
            </a:r>
          </a:p>
          <a:p>
            <a:pPr marL="342900" indent="-342900">
              <a:buFontTx/>
              <a:buChar char="-"/>
            </a:pPr>
            <a:r>
              <a:rPr lang="fr-FR" sz="2600" dirty="0">
                <a:solidFill>
                  <a:srgbClr val="002060"/>
                </a:solidFill>
              </a:rPr>
              <a:t>Louka BUCHE</a:t>
            </a:r>
          </a:p>
          <a:p>
            <a:pPr marL="342900" indent="-342900">
              <a:buFontTx/>
              <a:buChar char="-"/>
            </a:pPr>
            <a:r>
              <a:rPr lang="fr-FR" sz="2600" dirty="0">
                <a:solidFill>
                  <a:srgbClr val="002060"/>
                </a:solidFill>
              </a:rPr>
              <a:t>Alice SUMANN</a:t>
            </a:r>
          </a:p>
          <a:p>
            <a:pPr marL="342900" indent="-342900">
              <a:buFontTx/>
              <a:buChar char="-"/>
            </a:pPr>
            <a:r>
              <a:rPr lang="fr-FR" sz="2600" dirty="0" err="1">
                <a:solidFill>
                  <a:srgbClr val="002060"/>
                </a:solidFill>
              </a:rPr>
              <a:t>Néléa</a:t>
            </a:r>
            <a:r>
              <a:rPr lang="fr-FR" sz="2600" dirty="0">
                <a:solidFill>
                  <a:srgbClr val="002060"/>
                </a:solidFill>
              </a:rPr>
              <a:t> MULET--LABORDE</a:t>
            </a:r>
          </a:p>
          <a:p>
            <a:pPr marL="342900" indent="-342900">
              <a:buFontTx/>
              <a:buChar char="-"/>
            </a:pPr>
            <a:r>
              <a:rPr lang="fr-FR" sz="2600" dirty="0">
                <a:solidFill>
                  <a:srgbClr val="002060"/>
                </a:solidFill>
              </a:rPr>
              <a:t>Loan RUIZ</a:t>
            </a:r>
          </a:p>
          <a:p>
            <a:pPr marL="342900" indent="-342900">
              <a:buFontTx/>
              <a:buChar char="-"/>
            </a:pP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7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9713" y="702577"/>
            <a:ext cx="8001000" cy="2971801"/>
          </a:xfrm>
        </p:spPr>
        <p:txBody>
          <a:bodyPr>
            <a:normAutofit fontScale="90000"/>
          </a:bodyPr>
          <a:lstStyle/>
          <a:p>
            <a:r>
              <a:rPr lang="fr-FR" sz="5300" b="1" dirty="0"/>
              <a:t>Cérémonie du 11 novembre à Léguevin </a:t>
            </a:r>
            <a:br>
              <a:rPr lang="fr-FR" dirty="0"/>
            </a:br>
            <a:r>
              <a:rPr lang="fr-FR" sz="3100" dirty="0"/>
              <a:t>NOVEMBRE 2025</a:t>
            </a:r>
            <a:br>
              <a:rPr lang="fr-FR" sz="3100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1716" y="3674379"/>
            <a:ext cx="4441461" cy="1149291"/>
          </a:xfrm>
        </p:spPr>
        <p:txBody>
          <a:bodyPr>
            <a:normAutofit fontScale="85000" lnSpcReduction="20000"/>
          </a:bodyPr>
          <a:lstStyle/>
          <a:p>
            <a:r>
              <a:rPr lang="fr-FR" sz="2400" dirty="0">
                <a:solidFill>
                  <a:srgbClr val="002060"/>
                </a:solidFill>
              </a:rPr>
              <a:t>Liste des élèves :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Noah LEMARECHAL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rgbClr val="002060"/>
                </a:solidFill>
              </a:rPr>
              <a:t>Ulysse BOUZIGNAC JUCLA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4A6A0E4-044E-4BF4-8C09-97DE4176F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838" y="2688597"/>
            <a:ext cx="4708747" cy="327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35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D85A3-5CB8-4ACE-AD6B-74F6964D8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5300" b="1" dirty="0"/>
              <a:t>COLLECTE BANQUE ALIMENTAIRE</a:t>
            </a:r>
            <a:br>
              <a:rPr lang="fr-FR" dirty="0"/>
            </a:br>
            <a:r>
              <a:rPr lang="fr-FR" sz="3100" dirty="0"/>
              <a:t>NOVEMBRE 2025</a:t>
            </a:r>
            <a:br>
              <a:rPr lang="fr-FR" sz="3100" dirty="0"/>
            </a:br>
            <a:r>
              <a:rPr lang="fr-FR" sz="3100" dirty="0"/>
              <a:t>AVRIL 2026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F327AD-9FF6-4807-9CE1-87A4A9F34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5272" y="3429000"/>
            <a:ext cx="4441461" cy="2812409"/>
          </a:xfrm>
        </p:spPr>
        <p:txBody>
          <a:bodyPr>
            <a:normAutofit/>
          </a:bodyPr>
          <a:lstStyle/>
          <a:p>
            <a:r>
              <a:rPr lang="fr-FR" sz="2000" dirty="0">
                <a:solidFill>
                  <a:srgbClr val="002060"/>
                </a:solidFill>
              </a:rPr>
              <a:t>Liste des élèves:</a:t>
            </a:r>
          </a:p>
          <a:p>
            <a:pPr marL="342900" indent="-342900">
              <a:buFontTx/>
              <a:buChar char="-"/>
            </a:pPr>
            <a:r>
              <a:rPr lang="fr-FR" sz="2000" dirty="0">
                <a:solidFill>
                  <a:srgbClr val="002060"/>
                </a:solidFill>
              </a:rPr>
              <a:t>Erine EXPERT</a:t>
            </a:r>
          </a:p>
          <a:p>
            <a:pPr marL="342900" indent="-342900">
              <a:buFontTx/>
              <a:buChar char="-"/>
            </a:pPr>
            <a:r>
              <a:rPr lang="fr-FR" sz="2000" dirty="0">
                <a:solidFill>
                  <a:srgbClr val="002060"/>
                </a:solidFill>
              </a:rPr>
              <a:t>Elina ROTTEMBOURG</a:t>
            </a:r>
          </a:p>
          <a:p>
            <a:pPr marL="342900" indent="-342900">
              <a:buFontTx/>
              <a:buChar char="-"/>
            </a:pPr>
            <a:r>
              <a:rPr lang="fr-FR" sz="2000">
                <a:solidFill>
                  <a:srgbClr val="002060"/>
                </a:solidFill>
              </a:rPr>
              <a:t>Justine </a:t>
            </a:r>
            <a:r>
              <a:rPr lang="fr-FR" sz="2000" dirty="0">
                <a:solidFill>
                  <a:srgbClr val="002060"/>
                </a:solidFill>
              </a:rPr>
              <a:t>RAPIN</a:t>
            </a:r>
          </a:p>
          <a:p>
            <a:pPr marL="342900" indent="-342900">
              <a:buFontTx/>
              <a:buChar char="-"/>
            </a:pPr>
            <a:r>
              <a:rPr lang="fr-FR" sz="2000" dirty="0" err="1">
                <a:solidFill>
                  <a:srgbClr val="002060"/>
                </a:solidFill>
              </a:rPr>
              <a:t>Mara</a:t>
            </a:r>
            <a:r>
              <a:rPr lang="fr-FR" sz="2000" dirty="0">
                <a:solidFill>
                  <a:srgbClr val="002060"/>
                </a:solidFill>
              </a:rPr>
              <a:t> Raquel PIMENTEL VEIGA</a:t>
            </a:r>
          </a:p>
          <a:p>
            <a:pPr marL="342900" indent="-342900">
              <a:buFontTx/>
              <a:buChar char="-"/>
            </a:pPr>
            <a:r>
              <a:rPr lang="fr-FR" sz="2000" dirty="0" err="1">
                <a:solidFill>
                  <a:srgbClr val="002060"/>
                </a:solidFill>
              </a:rPr>
              <a:t>Hélèna</a:t>
            </a:r>
            <a:r>
              <a:rPr lang="fr-FR" sz="2000" dirty="0">
                <a:solidFill>
                  <a:srgbClr val="002060"/>
                </a:solidFill>
              </a:rPr>
              <a:t> BARUT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fr-FR" sz="2400" dirty="0">
              <a:solidFill>
                <a:srgbClr val="002060"/>
              </a:solidFill>
            </a:endParaRPr>
          </a:p>
          <a:p>
            <a:endParaRPr lang="fr-FR" dirty="0"/>
          </a:p>
        </p:txBody>
      </p:sp>
      <p:pic>
        <p:nvPicPr>
          <p:cNvPr id="1026" name="Picture 2" descr="image.png">
            <a:extLst>
              <a:ext uri="{FF2B5EF4-FFF2-40B4-BE49-F238E27FC236}">
                <a16:creationId xmlns:a16="http://schemas.microsoft.com/office/drawing/2014/main" id="{C8511D9D-6781-4DE3-B904-1400706A5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849" y="1788786"/>
            <a:ext cx="2846839" cy="20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1c607466-1b74-48f0-8f57-77d59f337296 (1) (2).png">
            <a:extLst>
              <a:ext uri="{FF2B5EF4-FFF2-40B4-BE49-F238E27FC236}">
                <a16:creationId xmlns:a16="http://schemas.microsoft.com/office/drawing/2014/main" id="{1A3D77BB-E8A4-4C9E-B4F2-C47D60D860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"/>
          <a:stretch/>
        </p:blipFill>
        <p:spPr bwMode="auto">
          <a:xfrm>
            <a:off x="8078688" y="3806449"/>
            <a:ext cx="3745114" cy="260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106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E1B420A-AF5B-4BC2-AA58-26D05B69F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96521">
            <a:off x="10522609" y="997322"/>
            <a:ext cx="1607205" cy="283524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11AAB1D-78F9-42A2-91F7-4E088DF4D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29337">
            <a:off x="4460398" y="2405534"/>
            <a:ext cx="2863193" cy="388533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79E6EE4-1D4E-46D7-871D-B63B4DEAC8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fr-FR" sz="2800" dirty="0"/>
            </a:br>
            <a:r>
              <a:rPr lang="fr-FR" sz="5300" b="1" dirty="0"/>
              <a:t>Critiques dans le cadre de Lycéens au cinéma</a:t>
            </a:r>
            <a:br>
              <a:rPr lang="fr-FR" sz="2800" b="1" dirty="0"/>
            </a:br>
            <a:r>
              <a:rPr lang="fr-FR" sz="3100" b="1" dirty="0"/>
              <a:t>février 2026</a:t>
            </a:r>
            <a:br>
              <a:rPr lang="fr-FR" sz="2800" dirty="0"/>
            </a:br>
            <a:br>
              <a:rPr lang="fr-FR" sz="2800" dirty="0"/>
            </a:br>
            <a:br>
              <a:rPr lang="fr-FR" sz="2800" dirty="0"/>
            </a:br>
            <a:endParaRPr lang="fr-FR" sz="28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CC34DF4-1A9A-4E3B-B0DD-F85ECFBCA5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2000" dirty="0">
                <a:solidFill>
                  <a:srgbClr val="002060"/>
                </a:solidFill>
              </a:rPr>
              <a:t>Liste des élèves:</a:t>
            </a:r>
          </a:p>
          <a:p>
            <a:pPr marL="342900" indent="-342900">
              <a:buFontTx/>
              <a:buChar char="-"/>
            </a:pPr>
            <a:r>
              <a:rPr lang="fr-FR" sz="2000" dirty="0">
                <a:solidFill>
                  <a:srgbClr val="002060"/>
                </a:solidFill>
              </a:rPr>
              <a:t>Molly ZORILLA</a:t>
            </a:r>
          </a:p>
          <a:p>
            <a:pPr marL="342900" indent="-342900">
              <a:buFontTx/>
              <a:buChar char="-"/>
            </a:pPr>
            <a:r>
              <a:rPr lang="fr-FR" sz="2000" dirty="0">
                <a:solidFill>
                  <a:srgbClr val="002060"/>
                </a:solidFill>
              </a:rPr>
              <a:t>Ludivine MÉROU</a:t>
            </a:r>
          </a:p>
          <a:p>
            <a:pPr marL="342900" indent="-342900">
              <a:buFontTx/>
              <a:buChar char="-"/>
            </a:pPr>
            <a:r>
              <a:rPr lang="fr-FR" sz="2000" dirty="0">
                <a:solidFill>
                  <a:srgbClr val="002060"/>
                </a:solidFill>
              </a:rPr>
              <a:t>Mathias HARDY</a:t>
            </a:r>
          </a:p>
          <a:p>
            <a:pPr marL="342900" indent="-342900">
              <a:buFontTx/>
              <a:buChar char="-"/>
            </a:pPr>
            <a:endParaRPr lang="fr-FR" sz="2000" dirty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endParaRPr lang="fr-FR" sz="2000" dirty="0">
              <a:solidFill>
                <a:srgbClr val="002060"/>
              </a:solidFill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FFBC9DE-638B-4472-AF1D-0ADD54E7A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2561" y="2959667"/>
            <a:ext cx="4686946" cy="27770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1ACAFF3-E12F-4D66-A11D-2CE3524802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30294">
            <a:off x="10554557" y="4138120"/>
            <a:ext cx="1217149" cy="233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0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958A1B-D46A-4F3C-98C5-522491F1A3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3080858"/>
          </a:xfrm>
        </p:spPr>
        <p:txBody>
          <a:bodyPr>
            <a:normAutofit fontScale="90000"/>
          </a:bodyPr>
          <a:lstStyle/>
          <a:p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en-US" sz="5300" b="1" dirty="0"/>
              <a:t>concours Ambassador for a </a:t>
            </a:r>
            <a:r>
              <a:rPr lang="en-US" sz="5300" b="1" dirty="0" err="1"/>
              <a:t>DaY</a:t>
            </a:r>
            <a:br>
              <a:rPr lang="en-US" b="1" dirty="0"/>
            </a:br>
            <a:r>
              <a:rPr lang="en-US" sz="3100" b="1" dirty="0" err="1"/>
              <a:t>février</a:t>
            </a:r>
            <a:r>
              <a:rPr lang="en-US" sz="3100" b="1" dirty="0"/>
              <a:t> 2026</a:t>
            </a:r>
            <a:br>
              <a:rPr lang="en-US" sz="3100" b="1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DCDC121-1026-4950-85DF-D0383390E3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843869"/>
            <a:ext cx="6400800" cy="123985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fr-FR" sz="2200" dirty="0">
                <a:solidFill>
                  <a:srgbClr val="002060"/>
                </a:solidFill>
              </a:rPr>
              <a:t>1 fille parmi 8 sélectionnées dans toute la France sur 500 candidats :</a:t>
            </a:r>
          </a:p>
          <a:p>
            <a:pPr marL="342900" indent="-342900">
              <a:buFontTx/>
              <a:buChar char="-"/>
            </a:pPr>
            <a:r>
              <a:rPr lang="fr-FR" sz="2200" dirty="0">
                <a:solidFill>
                  <a:srgbClr val="002060"/>
                </a:solidFill>
              </a:rPr>
              <a:t>Margaux CASTAY</a:t>
            </a:r>
          </a:p>
          <a:p>
            <a:pPr>
              <a:lnSpc>
                <a:spcPct val="110000"/>
              </a:lnSpc>
            </a:pPr>
            <a:endParaRPr lang="fr-FR" sz="24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endParaRPr lang="fr-FR" sz="2400" dirty="0">
              <a:solidFill>
                <a:srgbClr val="00206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27E8908-8B2C-4F6C-B582-9A4E5C7B3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3880" y="1074398"/>
            <a:ext cx="3238150" cy="553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189457"/>
      </p:ext>
    </p:extLst>
  </p:cSld>
  <p:clrMapOvr>
    <a:masterClrMapping/>
  </p:clrMapOvr>
</p:sld>
</file>

<file path=ppt/theme/theme1.xml><?xml version="1.0" encoding="utf-8"?>
<a:theme xmlns:a="http://schemas.openxmlformats.org/drawingml/2006/main" name="Secteu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2228</TotalTime>
  <Words>688</Words>
  <Application>Microsoft Office PowerPoint</Application>
  <PresentationFormat>Grand écran</PresentationFormat>
  <Paragraphs>156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4" baseType="lpstr">
      <vt:lpstr>Century Gothic</vt:lpstr>
      <vt:lpstr>Wingdings 3</vt:lpstr>
      <vt:lpstr>Secteur</vt:lpstr>
      <vt:lpstr>Cérémonie de valorisation </vt:lpstr>
      <vt:lpstr>Concours Européen : Juvenes Translatores de septembre 2025 à avril 2026 </vt:lpstr>
      <vt:lpstr>Club Nelson MUNdela BOARD de septembre 2025 à avril 2026 </vt:lpstr>
      <vt:lpstr>Atelier théâtre de septembre 2025 à avril 2026  </vt:lpstr>
      <vt:lpstr>Cross novembre 2025 décembre 2025 février 2026 RAID ET COURSE  D’ORIENTATION Février 2026</vt:lpstr>
      <vt:lpstr>Cérémonie du 11 novembre à Léguevin  NOVEMBRE 2025  </vt:lpstr>
      <vt:lpstr>COLLECTE BANQUE ALIMENTAIRE NOVEMBRE 2025 AVRIL 2026 </vt:lpstr>
      <vt:lpstr> Critiques dans le cadre de Lycéens au cinéma février 2026   </vt:lpstr>
      <vt:lpstr>    concours Ambassador for a DaY février 2026  </vt:lpstr>
      <vt:lpstr>      CONCOURS LITTÉRAIRES « PLAISIR D’ÉCRIRE » Organisé par l’AMOPA 31 PALMARÈS  2025-2026 </vt:lpstr>
      <vt:lpstr>concours national de la Résistance et de la Déportation avril 2026 </vt:lpstr>
      <vt:lpstr>  Une COP lycéenne : s’engager, débattre et agir pour le climat avril 2026  </vt:lpstr>
      <vt:lpstr>Prix académique d'excellence d'Economie avril 2026  </vt:lpstr>
      <vt:lpstr>   Challenge STMG AVRIL 2026   </vt:lpstr>
      <vt:lpstr>Concours « Nous, jeunes européens » AMOPA 31 avril 2026 </vt:lpstr>
      <vt:lpstr>Concours « We Young Europeans Speech Contest” AMOPA 31 avril 2026 </vt:lpstr>
      <vt:lpstr>Concours « OUVRE TA BOITE » avril 2026  </vt:lpstr>
      <vt:lpstr>Cérémonie du 8 mai à Pibrac mai 2026  </vt:lpstr>
      <vt:lpstr>Cérémonie du 10 mai à Toulouse mai 2026  </vt:lpstr>
      <vt:lpstr>Olympiades INTERNATIONALES DE PHYSIQUE session 2026 </vt:lpstr>
      <vt:lpstr>Olympiades mathématiques mars 2026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Cérémonie de valorisation </dc:title>
  <dc:creator>secretariat1</dc:creator>
  <cp:lastModifiedBy>secretariat1</cp:lastModifiedBy>
  <cp:revision>121</cp:revision>
  <dcterms:created xsi:type="dcterms:W3CDTF">2026-03-12T07:44:38Z</dcterms:created>
  <dcterms:modified xsi:type="dcterms:W3CDTF">2026-05-21T12:01:58Z</dcterms:modified>
</cp:coreProperties>
</file>